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457" r:id="rId3"/>
    <p:sldId id="362" r:id="rId4"/>
    <p:sldId id="364" r:id="rId5"/>
    <p:sldId id="363" r:id="rId6"/>
    <p:sldId id="367" r:id="rId7"/>
    <p:sldId id="458" r:id="rId8"/>
    <p:sldId id="504" r:id="rId9"/>
    <p:sldId id="505" r:id="rId10"/>
    <p:sldId id="507" r:id="rId11"/>
    <p:sldId id="463" r:id="rId12"/>
    <p:sldId id="544" r:id="rId13"/>
    <p:sldId id="545" r:id="rId14"/>
    <p:sldId id="546" r:id="rId15"/>
    <p:sldId id="547" r:id="rId16"/>
    <p:sldId id="549" r:id="rId17"/>
    <p:sldId id="550" r:id="rId18"/>
    <p:sldId id="464" r:id="rId19"/>
    <p:sldId id="368" r:id="rId20"/>
    <p:sldId id="369" r:id="rId21"/>
    <p:sldId id="370" r:id="rId22"/>
    <p:sldId id="374" r:id="rId23"/>
    <p:sldId id="372" r:id="rId24"/>
    <p:sldId id="558" r:id="rId25"/>
    <p:sldId id="371" r:id="rId26"/>
    <p:sldId id="375" r:id="rId27"/>
    <p:sldId id="380" r:id="rId28"/>
    <p:sldId id="403" r:id="rId29"/>
    <p:sldId id="404" r:id="rId30"/>
    <p:sldId id="405" r:id="rId31"/>
    <p:sldId id="429" r:id="rId32"/>
    <p:sldId id="553" r:id="rId33"/>
    <p:sldId id="551" r:id="rId34"/>
    <p:sldId id="556" r:id="rId35"/>
    <p:sldId id="552" r:id="rId36"/>
    <p:sldId id="557" r:id="rId3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3084" autoAdjust="0"/>
  </p:normalViewPr>
  <p:slideViewPr>
    <p:cSldViewPr snapToGrid="0" snapToObjects="1">
      <p:cViewPr varScale="1">
        <p:scale>
          <a:sx n="112" d="100"/>
          <a:sy n="112" d="100"/>
        </p:scale>
        <p:origin x="8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Обучение с подкреплением</a:t>
          </a:r>
        </a:p>
      </dsp:txBody>
      <dsp:txXfrm>
        <a:off x="5580427" y="2417772"/>
        <a:ext cx="2305742" cy="1152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06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18.05.2022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18.05.2022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18.05.2022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18.05.2022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18.05.2022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18.05.2022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dakov/rlopt/blob/main/tsp-simple.ipynb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 </a:t>
            </a:r>
            <a:r>
              <a:rPr lang="ru-RU" sz="4400" dirty="0"/>
              <a:t>Зачем мы учим машины?</a:t>
            </a:r>
            <a:br>
              <a:rPr lang="ru-RU" sz="4400" dirty="0"/>
            </a:br>
            <a:r>
              <a:rPr lang="ru-RU" sz="4400" dirty="0"/>
              <a:t>Обучение с подкреплением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4036950"/>
            <a:ext cx="6858000" cy="23876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20339"/>
          </a:xfrm>
        </p:spPr>
        <p:txBody>
          <a:bodyPr>
            <a:normAutofit fontScale="90000"/>
          </a:bodyPr>
          <a:lstStyle/>
          <a:p>
            <a:r>
              <a:rPr lang="en-US" dirty="0"/>
              <a:t>Big Data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78" y="1642774"/>
            <a:ext cx="7995172" cy="448978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70E324-15F9-2D49-A16D-77771DF888BE}"/>
              </a:ext>
            </a:extLst>
          </p:cNvPr>
          <p:cNvSpPr/>
          <p:nvPr/>
        </p:nvSpPr>
        <p:spPr>
          <a:xfrm>
            <a:off x="729136" y="1079453"/>
            <a:ext cx="3296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i="1" dirty="0">
                <a:solidFill>
                  <a:srgbClr val="202122"/>
                </a:solidFill>
                <a:latin typeface="Arial" panose="020B0604020202020204" pitchFamily="34" charset="0"/>
              </a:rPr>
              <a:t>VVV</a:t>
            </a:r>
            <a:r>
              <a:rPr lang="en" dirty="0">
                <a:solidFill>
                  <a:srgbClr val="202122"/>
                </a:solidFill>
                <a:latin typeface="Arial" panose="020B0604020202020204" pitchFamily="34" charset="0"/>
              </a:rPr>
              <a:t> (</a:t>
            </a:r>
            <a:r>
              <a:rPr lang="en" i="1" dirty="0">
                <a:solidFill>
                  <a:srgbClr val="202122"/>
                </a:solidFill>
                <a:latin typeface="Arial" panose="020B0604020202020204" pitchFamily="34" charset="0"/>
              </a:rPr>
              <a:t>volume, velocity, variety</a:t>
            </a:r>
            <a:r>
              <a:rPr lang="en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9615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EEE34-C996-5047-8C2B-C625FBDE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1227CC1-2797-E44C-8BC2-D0C8BE167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680" y="1690689"/>
            <a:ext cx="5125139" cy="3480202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46601C-2743-7647-BF34-E8996CBC10AE}"/>
              </a:ext>
            </a:extLst>
          </p:cNvPr>
          <p:cNvSpPr/>
          <p:nvPr/>
        </p:nvSpPr>
        <p:spPr>
          <a:xfrm>
            <a:off x="742950" y="5532575"/>
            <a:ext cx="803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Перед машинным обучением нужно разделить выборку на обучающую и проверочную. И после обучения проверить на проверочной выборке.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7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17FBE-D066-F845-AB34-B1D3AD00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Понижение размерности (</a:t>
            </a:r>
            <a:r>
              <a:rPr lang="en" dirty="0"/>
              <a:t>dimensionality reduction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33FA61-6783-AD44-8C76-FA4E56BB4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- в машинном обучении уменьшение числа признаков набора данных.</a:t>
            </a:r>
          </a:p>
          <a:p>
            <a:pPr marL="0" indent="0">
              <a:buNone/>
            </a:pPr>
            <a:r>
              <a:rPr lang="ru-RU" dirty="0"/>
              <a:t>Избыточные, неинформативные или слабо информативные признаки могут понизить эффективность модели. </a:t>
            </a:r>
          </a:p>
          <a:p>
            <a:pPr marL="0" indent="0">
              <a:buNone/>
            </a:pPr>
            <a:r>
              <a:rPr lang="ru-RU" dirty="0"/>
              <a:t>После понижения размерности:</a:t>
            </a:r>
          </a:p>
          <a:p>
            <a:r>
              <a:rPr lang="ru-RU" dirty="0"/>
              <a:t>модель упрощается, </a:t>
            </a:r>
          </a:p>
          <a:p>
            <a:r>
              <a:rPr lang="ru-RU" dirty="0"/>
              <a:t>уменьшается размер набора данных в памяти,</a:t>
            </a:r>
          </a:p>
          <a:p>
            <a:r>
              <a:rPr lang="ru-RU" dirty="0"/>
              <a:t>ускоряется работа алгоритмов.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07A9A-41AD-7B47-AC71-105B38F4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25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8FABE-764F-FE40-AEDF-D80361D4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понижения размерности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80A5D2-F92F-EC4A-A08B-B09A6960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методы выбора признаков (</a:t>
            </a:r>
            <a:r>
              <a:rPr lang="en" dirty="0"/>
              <a:t>feature selection) </a:t>
            </a:r>
            <a:endParaRPr lang="ru-RU" dirty="0"/>
          </a:p>
          <a:p>
            <a:r>
              <a:rPr lang="ru-RU" dirty="0"/>
              <a:t>методы выделения признаков (</a:t>
            </a:r>
            <a:r>
              <a:rPr lang="en" dirty="0"/>
              <a:t>feature</a:t>
            </a:r>
            <a:r>
              <a:rPr lang="ru-RU" dirty="0"/>
              <a:t> </a:t>
            </a:r>
            <a:r>
              <a:rPr lang="en" dirty="0"/>
              <a:t>extraction)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Позволяют:</a:t>
            </a:r>
          </a:p>
          <a:p>
            <a:pPr lvl="1"/>
            <a:r>
              <a:rPr lang="ru-RU" dirty="0"/>
              <a:t>уменьшение вероятности переобучения;</a:t>
            </a:r>
          </a:p>
          <a:p>
            <a:pPr lvl="1"/>
            <a:r>
              <a:rPr lang="ru-RU" dirty="0"/>
              <a:t>увеличение точности предсказания модели;</a:t>
            </a:r>
          </a:p>
          <a:p>
            <a:pPr lvl="1"/>
            <a:r>
              <a:rPr lang="ru-RU" dirty="0"/>
              <a:t>сокращение времени обучения;</a:t>
            </a:r>
          </a:p>
          <a:p>
            <a:pPr lvl="1"/>
            <a:r>
              <a:rPr lang="ru-RU" dirty="0"/>
              <a:t>улучшается/ухудшается семантическое понимание модели.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52254B-645B-6E49-8D10-6577A80A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636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6537"/>
            <a:ext cx="7886700" cy="594994"/>
          </a:xfrm>
        </p:spPr>
        <p:txBody>
          <a:bodyPr>
            <a:normAutofit fontScale="90000"/>
          </a:bodyPr>
          <a:lstStyle/>
          <a:p>
            <a:r>
              <a:rPr lang="ru-RU" dirty="0"/>
              <a:t>Фильтры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78755F-FF2E-A546-BC6B-C6D8852C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20091"/>
            <a:ext cx="7886700" cy="32461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измеряют релевантность признаков на основе функции 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el-GR" dirty="0"/>
              <a:t>, </a:t>
            </a:r>
            <a:r>
              <a:rPr lang="ru-RU" dirty="0"/>
              <a:t>и затем решают по правилу 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κ</a:t>
            </a:r>
            <a:r>
              <a:rPr lang="el-GR" dirty="0"/>
              <a:t>, </a:t>
            </a:r>
            <a:r>
              <a:rPr lang="ru-RU" dirty="0"/>
              <a:t>какие признаки оставить в результирующем множестве.</a:t>
            </a:r>
          </a:p>
          <a:p>
            <a:pPr marL="0" indent="0">
              <a:buNone/>
            </a:pPr>
            <a:r>
              <a:rPr lang="ru-RU" dirty="0"/>
              <a:t>Бывают:</a:t>
            </a:r>
          </a:p>
          <a:p>
            <a:r>
              <a:rPr lang="ru-RU" dirty="0"/>
              <a:t>Одномерные (</a:t>
            </a:r>
            <a:r>
              <a:rPr lang="en" i="1" dirty="0"/>
              <a:t>univariate</a:t>
            </a:r>
            <a:r>
              <a:rPr lang="en" dirty="0"/>
              <a:t>) — </a:t>
            </a:r>
            <a:r>
              <a:rPr lang="ru-RU" dirty="0"/>
              <a:t>функция 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μ </a:t>
            </a:r>
            <a:r>
              <a:rPr lang="el-GR" dirty="0"/>
              <a:t> </a:t>
            </a:r>
            <a:r>
              <a:rPr lang="ru-RU" dirty="0"/>
              <a:t>определяет релевантность одного признака по отношению к выходным меткам. Измеряют качество каждого признака и удаляют худшие.</a:t>
            </a:r>
          </a:p>
          <a:p>
            <a:r>
              <a:rPr lang="ru-RU" dirty="0"/>
              <a:t>Многомерные (</a:t>
            </a:r>
            <a:r>
              <a:rPr lang="en" i="1" dirty="0"/>
              <a:t>multivariate</a:t>
            </a:r>
            <a:r>
              <a:rPr lang="en" dirty="0"/>
              <a:t>) — </a:t>
            </a:r>
            <a:r>
              <a:rPr lang="ru-RU" dirty="0"/>
              <a:t>функция 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 μ </a:t>
            </a:r>
            <a:r>
              <a:rPr lang="el-GR" dirty="0"/>
              <a:t> </a:t>
            </a:r>
            <a:r>
              <a:rPr lang="ru-RU" dirty="0"/>
              <a:t>определяет релевантность некоторого подмножества исходного множества признаков относительно выходных меток.</a:t>
            </a:r>
          </a:p>
          <a:p>
            <a:pPr marL="0" indent="0">
              <a:buNone/>
            </a:pPr>
            <a:r>
              <a:rPr lang="ru-RU" dirty="0"/>
              <a:t>Возможные виды 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μ 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0DEE04-EA22-3B49-8C05-F0586B9BC5AD}"/>
                  </a:ext>
                </a:extLst>
              </p:cNvPr>
              <p:cNvSpPr txBox="1"/>
              <p:nvPr/>
            </p:nvSpPr>
            <p:spPr>
              <a:xfrm>
                <a:off x="994410" y="3817984"/>
                <a:ext cx="2990819" cy="651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0DEE04-EA22-3B49-8C05-F0586B9BC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" y="3817984"/>
                <a:ext cx="2990819" cy="651781"/>
              </a:xfrm>
              <a:prstGeom prst="rect">
                <a:avLst/>
              </a:prstGeom>
              <a:blipFill>
                <a:blip r:embed="rId3"/>
                <a:stretch>
                  <a:fillRect l="-847" t="-71154" b="-103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93A0AF-7C92-114A-A2FB-90D8AB7C2DE8}"/>
                  </a:ext>
                </a:extLst>
              </p:cNvPr>
              <p:cNvSpPr txBox="1"/>
              <p:nvPr/>
            </p:nvSpPr>
            <p:spPr>
              <a:xfrm>
                <a:off x="994410" y="5568881"/>
                <a:ext cx="628479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93A0AF-7C92-114A-A2FB-90D8AB7C2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" y="5568881"/>
                <a:ext cx="6284797" cy="703526"/>
              </a:xfrm>
              <a:prstGeom prst="rect">
                <a:avLst/>
              </a:prstGeom>
              <a:blipFill>
                <a:blip r:embed="rId4"/>
                <a:stretch>
                  <a:fillRect l="-403" t="-139286" r="-806" b="-18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F0BB13A-D6AA-F843-9C24-F91AA800C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0" y="3492196"/>
            <a:ext cx="3580130" cy="150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98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69BF8-FA9A-C949-AECD-22A0ADF3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Оберточные методы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CCE075-78A8-A547-8066-327A46B8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03420"/>
            <a:ext cx="7886700" cy="2218056"/>
          </a:xfrm>
        </p:spPr>
        <p:txBody>
          <a:bodyPr>
            <a:normAutofit/>
          </a:bodyPr>
          <a:lstStyle/>
          <a:p>
            <a:r>
              <a:rPr lang="en" sz="2000" dirty="0"/>
              <a:t>SFS (Sequential Forward Selection) — </a:t>
            </a:r>
            <a:r>
              <a:rPr lang="ru-RU" sz="2000" dirty="0"/>
              <a:t>жадный алгоритм, который начинает с пустого множества признаков, на каждом шаге добавляя лучший из еще не выбранных признаков в результирующее множество;</a:t>
            </a:r>
          </a:p>
          <a:p>
            <a:r>
              <a:rPr lang="en" sz="2000" dirty="0"/>
              <a:t>SBS (Sequential Backward Selection) — </a:t>
            </a:r>
            <a:r>
              <a:rPr lang="ru-RU" sz="2000" dirty="0"/>
              <a:t>алгоритм обратный </a:t>
            </a:r>
            <a:r>
              <a:rPr lang="en" sz="2000" dirty="0"/>
              <a:t>SFS, </a:t>
            </a:r>
            <a:r>
              <a:rPr lang="ru-RU" sz="2000" dirty="0"/>
              <a:t>который начинает с изначального множества признаков, и удаляет по одному или несколько худших признаков на каждом шаге.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1EE119-ADCE-1E42-AC98-44E85543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64666C-854A-4942-A3A7-3EE35585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" y="1542098"/>
            <a:ext cx="8423910" cy="23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1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1A667-91C8-6C4E-A6EB-2BD31D3C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C7ACDA-9626-9D4B-A4EA-C7BBCECB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методы составляют из исходных признаков новые, уменьшая размерность и теряя в репрезентативности данных, т.к. становится непонятно, за что отвечают новые признаки. можно разделить на </a:t>
            </a:r>
          </a:p>
          <a:p>
            <a:r>
              <a:rPr lang="ru-RU" dirty="0"/>
              <a:t>линейные (например, </a:t>
            </a:r>
            <a:r>
              <a:rPr lang="en-US" dirty="0"/>
              <a:t>PCA</a:t>
            </a:r>
            <a:r>
              <a:rPr lang="ru-RU" dirty="0"/>
              <a:t>),</a:t>
            </a:r>
          </a:p>
          <a:p>
            <a:r>
              <a:rPr lang="ru-RU" dirty="0"/>
              <a:t>нелинейные</a:t>
            </a:r>
            <a:r>
              <a:rPr lang="en-US" dirty="0"/>
              <a:t> (t-SNE)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FCE4DC-0937-2B40-AB4C-974E7AC0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8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главных компонент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  <p:pic>
        <p:nvPicPr>
          <p:cNvPr id="4098" name="Picture 2" descr="Principal Components Analysis Explained for Dummies - Programmathically">
            <a:extLst>
              <a:ext uri="{FF2B5EF4-FFF2-40B4-BE49-F238E27FC236}">
                <a16:creationId xmlns:a16="http://schemas.microsoft.com/office/drawing/2014/main" id="{EA69B04F-C2AC-A947-8C2B-CFB1E08F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8587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Метод главных компонент (PCA) — Викиконспекты">
            <a:extLst>
              <a:ext uri="{FF2B5EF4-FFF2-40B4-BE49-F238E27FC236}">
                <a16:creationId xmlns:a16="http://schemas.microsoft.com/office/drawing/2014/main" id="{35B65DC0-C60C-D149-B13B-8DA5BB1A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4" y="4251960"/>
            <a:ext cx="5921855" cy="234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7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8DCAF-59AD-E64A-A724-02DE14F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Обучение с учителем </a:t>
            </a:r>
            <a:r>
              <a:rPr lang="en-US" sz="3600" dirty="0"/>
              <a:t>(supervised) vs</a:t>
            </a:r>
            <a:r>
              <a:rPr lang="ru-RU" sz="3600" dirty="0"/>
              <a:t>. Обучение без учителя</a:t>
            </a:r>
            <a:r>
              <a:rPr lang="en-US" sz="3600" dirty="0"/>
              <a:t> (unsupervised)</a:t>
            </a:r>
            <a:endParaRPr lang="ru-RU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520E27-CD1F-0D46-8FFC-6F397F50E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3274"/>
            <a:ext cx="7886700" cy="3190220"/>
          </a:xfrm>
        </p:spPr>
      </p:pic>
    </p:spTree>
    <p:extLst>
      <p:ext uri="{BB962C8B-B14F-4D97-AF65-F5344CB8AC3E}">
        <p14:creationId xmlns:p14="http://schemas.microsoft.com/office/powerpoint/2010/main" val="129192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" sz="2400" dirty="0"/>
              <a:t>https://</a:t>
            </a:r>
            <a:r>
              <a:rPr lang="en" sz="2400" dirty="0" err="1"/>
              <a:t>gym.openai.com</a:t>
            </a:r>
            <a:endParaRPr lang="en" sz="2400" dirty="0"/>
          </a:p>
          <a:p>
            <a:r>
              <a:rPr lang="en" sz="2400" dirty="0"/>
              <a:t>https://</a:t>
            </a:r>
            <a:r>
              <a:rPr lang="en" sz="2400" dirty="0" err="1"/>
              <a:t>ray.io</a:t>
            </a:r>
            <a:endParaRPr lang="en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1594686" y="1640030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3C7E5592-359E-F740-B90D-9365325F2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91" y="2009361"/>
            <a:ext cx="6396629" cy="4483513"/>
          </a:xfrm>
        </p:spPr>
      </p:pic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80AD3-A1E2-C440-922A-2419D3C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это происходит в реальности</a:t>
            </a:r>
          </a:p>
        </p:txBody>
      </p:sp>
      <p:pic>
        <p:nvPicPr>
          <p:cNvPr id="5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5D274CD7-9445-E746-9FB3-4FE382D79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050" y="1825625"/>
            <a:ext cx="5802313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127287-9B40-B448-9EF5-919FF2A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9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  <p:pic>
        <p:nvPicPr>
          <p:cNvPr id="2050" name="Picture 2" descr="Deep reinforcement learning structure for cryptocurrency trading. |  Download Scientific Diagram">
            <a:extLst>
              <a:ext uri="{FF2B5EF4-FFF2-40B4-BE49-F238E27FC236}">
                <a16:creationId xmlns:a16="http://schemas.microsoft.com/office/drawing/2014/main" id="{AD34FC57-8D0F-664E-BFF7-BE75E587A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3058878"/>
            <a:ext cx="4880610" cy="32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460951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Выбор одного из </a:t>
            </a:r>
            <a:r>
              <a:rPr lang="en-US" sz="2000" dirty="0"/>
              <a:t>k </a:t>
            </a:r>
            <a:r>
              <a:rPr lang="ru-RU" sz="2000" dirty="0"/>
              <a:t>действий</a:t>
            </a:r>
          </a:p>
          <a:p>
            <a:r>
              <a:rPr lang="ru-RU" sz="2000" dirty="0"/>
              <a:t>Получаем вознаграждение по стационарному распределению</a:t>
            </a:r>
          </a:p>
          <a:p>
            <a:r>
              <a:rPr lang="ru-RU" sz="2000" dirty="0"/>
              <a:t>Цель – максимальное вознаграждение за период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ru-RU" sz="2000" dirty="0"/>
              <a:t>На какие реальные задачи из это похожи?</a:t>
            </a:r>
          </a:p>
          <a:p>
            <a:pPr marL="0" indent="0">
              <a:buNone/>
            </a:pPr>
            <a:r>
              <a:rPr lang="ru-RU" sz="2000" dirty="0"/>
              <a:t>Возможно из финансов?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Guide to Multi-Arm Bandits: What is it, and why you probably shouldn't use  it. | by Graham McNicoll | GrowthBook | Medium">
            <a:extLst>
              <a:ext uri="{FF2B5EF4-FFF2-40B4-BE49-F238E27FC236}">
                <a16:creationId xmlns:a16="http://schemas.microsoft.com/office/drawing/2014/main" id="{F022B3AB-7E79-4948-B6D0-47522FDB4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302" y="1299043"/>
            <a:ext cx="5332698" cy="47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0894" b="-13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2A919-6904-0A43-A5AF-249E9883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ru-RU" dirty="0"/>
              <a:t>Как происходит 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ECE1F7-8281-CD40-B3A5-1891C836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  <p:pic>
        <p:nvPicPr>
          <p:cNvPr id="5" name="knocked-over-stand-up" descr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009EA5E1-F7E3-0B4A-8187-5E18308D04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A737B-66EA-0F41-9E85-7979167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042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E5383-AE5D-DC4D-926C-7248192E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3074" name="Picture 2" descr="Travelling Salesman Problem">
            <a:extLst>
              <a:ext uri="{FF2B5EF4-FFF2-40B4-BE49-F238E27FC236}">
                <a16:creationId xmlns:a16="http://schemas.microsoft.com/office/drawing/2014/main" id="{EE94ABA5-3450-9F49-B7B2-35F257CE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1039179"/>
            <a:ext cx="4705350" cy="33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122ED50-B5C9-1A47-BF59-4F7F24B59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62807"/>
              </p:ext>
            </p:extLst>
          </p:nvPr>
        </p:nvGraphicFramePr>
        <p:xfrm>
          <a:off x="3882152" y="4222751"/>
          <a:ext cx="4877275" cy="2133600"/>
        </p:xfrm>
        <a:graphic>
          <a:graphicData uri="http://schemas.openxmlformats.org/drawingml/2006/table">
            <a:tbl>
              <a:tblPr/>
              <a:tblGrid>
                <a:gridCol w="975455">
                  <a:extLst>
                    <a:ext uri="{9D8B030D-6E8A-4147-A177-3AD203B41FA5}">
                      <a16:colId xmlns:a16="http://schemas.microsoft.com/office/drawing/2014/main" val="404017101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810804049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58816192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197713587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4200601830"/>
                    </a:ext>
                  </a:extLst>
                </a:gridCol>
              </a:tblGrid>
              <a:tr h="357537">
                <a:tc>
                  <a:txBody>
                    <a:bodyPr/>
                    <a:lstStyle/>
                    <a:p>
                      <a:pPr fontAlgn="t"/>
                      <a:endParaRPr lang="ru-RU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17311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1850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848395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4555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25993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13D7B7-57C8-314E-8CAE-FE04B6AFF689}"/>
              </a:ext>
            </a:extLst>
          </p:cNvPr>
          <p:cNvSpPr/>
          <p:nvPr/>
        </p:nvSpPr>
        <p:spPr>
          <a:xfrm>
            <a:off x="5533904" y="1039178"/>
            <a:ext cx="2981446" cy="25955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098F-E269-4C44-AF19-3BE92F9B56BC}"/>
              </a:ext>
            </a:extLst>
          </p:cNvPr>
          <p:cNvSpPr txBox="1"/>
          <p:nvPr/>
        </p:nvSpPr>
        <p:spPr>
          <a:xfrm>
            <a:off x="102870" y="4841484"/>
            <a:ext cx="362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r>
              <a:rPr lang="ru-RU" dirty="0"/>
              <a:t>Сколько решений для </a:t>
            </a:r>
            <a:r>
              <a:rPr lang="en-US" dirty="0"/>
              <a:t>N </a:t>
            </a:r>
            <a:r>
              <a:rPr lang="ru-RU" dirty="0"/>
              <a:t>вершин?</a:t>
            </a:r>
          </a:p>
        </p:txBody>
      </p:sp>
    </p:spTree>
    <p:extLst>
      <p:ext uri="{BB962C8B-B14F-4D97-AF65-F5344CB8AC3E}">
        <p14:creationId xmlns:p14="http://schemas.microsoft.com/office/powerpoint/2010/main" val="860344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3A6E5-F982-9A47-852B-3795950F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коммивояжера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F5CC732-7A13-6342-837B-F94CC89C1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" y="1615419"/>
            <a:ext cx="5659876" cy="4351338"/>
          </a:xfrm>
        </p:spPr>
      </p:pic>
      <p:pic>
        <p:nvPicPr>
          <p:cNvPr id="10" name="rl_fuel" descr="rl_fuel">
            <a:hlinkClick r:id="" action="ppaction://media"/>
            <a:extLst>
              <a:ext uri="{FF2B5EF4-FFF2-40B4-BE49-F238E27FC236}">
                <a16:creationId xmlns:a16="http://schemas.microsoft.com/office/drawing/2014/main" id="{8E88567D-C323-184C-A9CE-FFC11F9CC8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9357" y="1366015"/>
            <a:ext cx="2745993" cy="54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6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907E9-B695-A64B-8C01-0BE2E246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8DC92B-F711-0A42-9D44-C2F838D89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Идем на </a:t>
            </a:r>
            <a:r>
              <a:rPr lang="en" dirty="0">
                <a:hlinkClick r:id="rId2"/>
              </a:rPr>
              <a:t>https://colab.research.google.com</a:t>
            </a:r>
            <a:endParaRPr lang="en" dirty="0"/>
          </a:p>
          <a:p>
            <a:r>
              <a:rPr lang="ru-RU" dirty="0"/>
              <a:t>Ищем</a:t>
            </a:r>
            <a:r>
              <a:rPr lang="en-US" dirty="0"/>
              <a:t> </a:t>
            </a:r>
            <a:r>
              <a:rPr lang="ru-RU" dirty="0"/>
              <a:t>и открываем </a:t>
            </a:r>
            <a:r>
              <a:rPr lang="en" dirty="0">
                <a:hlinkClick r:id="rId3"/>
              </a:rPr>
              <a:t>https://github.com/sudakov/rlopt/blob/main/tsp-simple.ipynb</a:t>
            </a:r>
            <a:endParaRPr lang="ru-RU" dirty="0"/>
          </a:p>
          <a:p>
            <a:r>
              <a:rPr lang="ru-RU" dirty="0"/>
              <a:t>Пробуем запустить и понять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22924D-0826-0144-A95B-C5CC2248E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866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28635-6048-1345-BC0C-E80F033B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Рекомендуемое задание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F8ED1-2939-0942-A75F-B24E0A21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57449"/>
            <a:ext cx="7886700" cy="1840231"/>
          </a:xfrm>
        </p:spPr>
        <p:txBody>
          <a:bodyPr/>
          <a:lstStyle/>
          <a:p>
            <a:r>
              <a:rPr lang="ru-RU" dirty="0"/>
              <a:t>Сделать агента/трейдера:</a:t>
            </a:r>
          </a:p>
          <a:p>
            <a:pPr lvl="1"/>
            <a:r>
              <a:rPr lang="ru-RU" dirty="0"/>
              <a:t>Для этого взять историю цен каких-либо финансовых инструментов </a:t>
            </a:r>
          </a:p>
          <a:p>
            <a:pPr lvl="1"/>
            <a:r>
              <a:rPr lang="ru-RU" dirty="0"/>
              <a:t>Обучить агента выбирать лучший инструмент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C9A2A2-71C8-E445-A89A-7C385F47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67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24765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175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865B2-A1CA-0841-97DD-B56D0F55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208"/>
            <a:ext cx="7886700" cy="711320"/>
          </a:xfrm>
        </p:spPr>
        <p:txBody>
          <a:bodyPr/>
          <a:lstStyle/>
          <a:p>
            <a:r>
              <a:rPr lang="ru-RU" dirty="0"/>
              <a:t>Где и как учиться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0F0122-DA6C-794E-A0F8-DF166D40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1696"/>
            <a:ext cx="8237558" cy="5651096"/>
          </a:xfrm>
        </p:spPr>
        <p:txBody>
          <a:bodyPr/>
          <a:lstStyle/>
          <a:p>
            <a:r>
              <a:rPr lang="en-US" dirty="0" err="1"/>
              <a:t>kaggle.com</a:t>
            </a:r>
            <a:endParaRPr lang="ru-RU" dirty="0"/>
          </a:p>
          <a:p>
            <a:r>
              <a:rPr lang="ru-RU" dirty="0"/>
              <a:t>Машинное обучение (курс лекций, К.В.</a:t>
            </a:r>
            <a:r>
              <a:rPr lang="en-US" dirty="0"/>
              <a:t> </a:t>
            </a:r>
            <a:r>
              <a:rPr lang="ru-RU" dirty="0"/>
              <a:t>Воронцов)</a:t>
            </a:r>
          </a:p>
          <a:p>
            <a:r>
              <a:rPr lang="ru-RU" dirty="0"/>
              <a:t>Курсы Дьяконова А.Г. </a:t>
            </a:r>
            <a:r>
              <a:rPr lang="en" dirty="0"/>
              <a:t>https://</a:t>
            </a:r>
            <a:r>
              <a:rPr lang="en" dirty="0" err="1"/>
              <a:t>dyakonov.org</a:t>
            </a:r>
            <a:r>
              <a:rPr lang="en" dirty="0"/>
              <a:t>/courses/</a:t>
            </a:r>
            <a:endParaRPr lang="ru-RU" dirty="0"/>
          </a:p>
          <a:p>
            <a:r>
              <a:rPr lang="ru-RU" dirty="0" err="1"/>
              <a:t>Грас</a:t>
            </a:r>
            <a:r>
              <a:rPr lang="ru-RU" dirty="0"/>
              <a:t> </a:t>
            </a:r>
            <a:r>
              <a:rPr lang="ru-RU" dirty="0" err="1"/>
              <a:t>Джоэл</a:t>
            </a:r>
            <a:r>
              <a:rPr lang="ru-RU" dirty="0"/>
              <a:t>. </a:t>
            </a:r>
            <a:r>
              <a:rPr lang="en" dirty="0"/>
              <a:t>Data Science. </a:t>
            </a:r>
            <a:r>
              <a:rPr lang="ru-RU" dirty="0"/>
              <a:t>Наука о данных с нуля</a:t>
            </a:r>
          </a:p>
          <a:p>
            <a:r>
              <a:rPr lang="en" dirty="0"/>
              <a:t>https://</a:t>
            </a:r>
            <a:r>
              <a:rPr lang="en" dirty="0" err="1"/>
              <a:t>scikit-learn.org</a:t>
            </a:r>
            <a:r>
              <a:rPr lang="en" dirty="0"/>
              <a:t>/stable/</a:t>
            </a:r>
          </a:p>
          <a:p>
            <a:r>
              <a:rPr lang="en" dirty="0"/>
              <a:t>https://</a:t>
            </a:r>
            <a:r>
              <a:rPr lang="en" dirty="0" err="1"/>
              <a:t>pytorch.org</a:t>
            </a: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keras.io</a:t>
            </a: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www.tensorflow.org</a:t>
            </a:r>
            <a:endParaRPr lang="en" dirty="0"/>
          </a:p>
          <a:p>
            <a:r>
              <a:rPr lang="ru-RU" dirty="0" err="1"/>
              <a:t>Саттон</a:t>
            </a:r>
            <a:r>
              <a:rPr lang="ru-RU" dirty="0"/>
              <a:t> Ричард С., </a:t>
            </a:r>
            <a:r>
              <a:rPr lang="ru-RU" dirty="0" err="1"/>
              <a:t>Барто</a:t>
            </a:r>
            <a:r>
              <a:rPr lang="ru-RU" dirty="0"/>
              <a:t> Эндрю Г. Обучение с подкреплением</a:t>
            </a:r>
            <a:endParaRPr lang="en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832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Прогнозирование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F7B15-984F-EE49-AA10-0BC61389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9294"/>
          </a:xfrm>
        </p:spPr>
        <p:txBody>
          <a:bodyPr/>
          <a:lstStyle/>
          <a:p>
            <a:r>
              <a:rPr lang="ru-RU" dirty="0"/>
              <a:t>Некоторые области применения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E3AED9-768E-B043-89A6-317FBDB24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2714"/>
            <a:ext cx="7886700" cy="5238115"/>
          </a:xfrm>
        </p:spPr>
        <p:txBody>
          <a:bodyPr numCol="2">
            <a:noAutofit/>
          </a:bodyPr>
          <a:lstStyle/>
          <a:p>
            <a:r>
              <a:rPr lang="ru-RU" dirty="0"/>
              <a:t>Распознавание речи</a:t>
            </a:r>
          </a:p>
          <a:p>
            <a:r>
              <a:rPr lang="ru-RU" dirty="0"/>
              <a:t>Распознавание жестов</a:t>
            </a:r>
          </a:p>
          <a:p>
            <a:r>
              <a:rPr lang="ru-RU" dirty="0"/>
              <a:t>Распознавание образов</a:t>
            </a:r>
          </a:p>
          <a:p>
            <a:r>
              <a:rPr lang="ru-RU" dirty="0"/>
              <a:t>Анализ тональности текстов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Обнаружение мошенничества</a:t>
            </a:r>
          </a:p>
          <a:p>
            <a:r>
              <a:rPr lang="ru-RU" dirty="0"/>
              <a:t>Обнаружение спама</a:t>
            </a:r>
          </a:p>
          <a:p>
            <a:r>
              <a:rPr lang="ru-RU" dirty="0"/>
              <a:t>Категоризация документов</a:t>
            </a:r>
          </a:p>
          <a:p>
            <a:r>
              <a:rPr lang="ru-RU" dirty="0"/>
              <a:t>Биржевой технический анализ</a:t>
            </a:r>
          </a:p>
          <a:p>
            <a:r>
              <a:rPr lang="ru-RU" dirty="0"/>
              <a:t>Финансовый надзор</a:t>
            </a:r>
          </a:p>
          <a:p>
            <a:r>
              <a:rPr lang="ru-RU" dirty="0"/>
              <a:t>Кредитный </a:t>
            </a:r>
            <a:r>
              <a:rPr lang="ru-RU" dirty="0" err="1"/>
              <a:t>скоринг</a:t>
            </a:r>
            <a:endParaRPr lang="ru-RU" dirty="0"/>
          </a:p>
          <a:p>
            <a:r>
              <a:rPr lang="ru-RU" dirty="0"/>
              <a:t>Прогнозирование прихода/ухода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36484190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3010</TotalTime>
  <Words>1254</Words>
  <Application>Microsoft Macintosh PowerPoint</Application>
  <PresentationFormat>Экран (4:3)</PresentationFormat>
  <Paragraphs>248</Paragraphs>
  <Slides>36</Slides>
  <Notes>1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ColfaxWeb</vt:lpstr>
      <vt:lpstr>Courier</vt:lpstr>
      <vt:lpstr>Тема Office</vt:lpstr>
      <vt:lpstr> Зачем мы учим машины? Обучение с подкреплением</vt:lpstr>
      <vt:lpstr>Машинное обучение. Определение</vt:lpstr>
      <vt:lpstr>Про цели</vt:lpstr>
      <vt:lpstr>Цели</vt:lpstr>
      <vt:lpstr>Подходы к достижению целей</vt:lpstr>
      <vt:lpstr>Машинное обучение</vt:lpstr>
      <vt:lpstr>Где и как учиться</vt:lpstr>
      <vt:lpstr>Задачи машинного обучения</vt:lpstr>
      <vt:lpstr>Некоторые области применения</vt:lpstr>
      <vt:lpstr>Big Data</vt:lpstr>
      <vt:lpstr>Переобучение</vt:lpstr>
      <vt:lpstr>Понижение размерности (dimensionality reduction)</vt:lpstr>
      <vt:lpstr>Методы понижения размерности</vt:lpstr>
      <vt:lpstr>Фильтры</vt:lpstr>
      <vt:lpstr>Оберточные методы</vt:lpstr>
      <vt:lpstr>Выделение признаков</vt:lpstr>
      <vt:lpstr>Метод главных компонент</vt:lpstr>
      <vt:lpstr>Обучение с учителем (supervised) vs. Обучение без учителя (unsupervised)</vt:lpstr>
      <vt:lpstr>Обучение с подкреплением</vt:lpstr>
      <vt:lpstr>Литература</vt:lpstr>
      <vt:lpstr>Характеристики</vt:lpstr>
      <vt:lpstr>Основные понятия</vt:lpstr>
      <vt:lpstr>gym.openai.com</vt:lpstr>
      <vt:lpstr>А как это происходит в реальности</vt:lpstr>
      <vt:lpstr>Это не только про роботов</vt:lpstr>
      <vt:lpstr>random_agent.py</vt:lpstr>
      <vt:lpstr>Задача о многоруком бандите</vt:lpstr>
      <vt:lpstr>Про цели</vt:lpstr>
      <vt:lpstr>Ожидаемый доход</vt:lpstr>
      <vt:lpstr>Обесценивание дохода</vt:lpstr>
      <vt:lpstr>Аренда машин</vt:lpstr>
      <vt:lpstr>  Как происходит обучение</vt:lpstr>
      <vt:lpstr>Задача коммивояжёра</vt:lpstr>
      <vt:lpstr>Решение задачи коммивояжера</vt:lpstr>
      <vt:lpstr>Что делаем</vt:lpstr>
      <vt:lpstr>Рекомендуемое задание для самостоятельной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243</cp:revision>
  <cp:lastPrinted>2020-11-28T07:02:07Z</cp:lastPrinted>
  <dcterms:created xsi:type="dcterms:W3CDTF">2016-10-02T08:06:42Z</dcterms:created>
  <dcterms:modified xsi:type="dcterms:W3CDTF">2022-05-18T19:59:35Z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